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64" r:id="rId4"/>
    <p:sldId id="263" r:id="rId5"/>
    <p:sldId id="273" r:id="rId6"/>
    <p:sldId id="272" r:id="rId7"/>
    <p:sldId id="262" r:id="rId8"/>
    <p:sldId id="285" r:id="rId9"/>
    <p:sldId id="260" r:id="rId10"/>
    <p:sldId id="259" r:id="rId11"/>
    <p:sldId id="266" r:id="rId12"/>
    <p:sldId id="275" r:id="rId13"/>
    <p:sldId id="283" r:id="rId14"/>
    <p:sldId id="284" r:id="rId15"/>
    <p:sldId id="276" r:id="rId16"/>
    <p:sldId id="267" r:id="rId17"/>
    <p:sldId id="278" r:id="rId18"/>
    <p:sldId id="277" r:id="rId19"/>
    <p:sldId id="279" r:id="rId20"/>
    <p:sldId id="268" r:id="rId21"/>
    <p:sldId id="269" r:id="rId22"/>
    <p:sldId id="281" r:id="rId23"/>
    <p:sldId id="270" r:id="rId24"/>
    <p:sldId id="265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3EE"/>
    <a:srgbClr val="EF85EF"/>
    <a:srgbClr val="EE82EE"/>
    <a:srgbClr val="FFFFFF"/>
    <a:srgbClr val="7030A0"/>
    <a:srgbClr val="F2A1F2"/>
    <a:srgbClr val="512C51"/>
    <a:srgbClr val="F192F1"/>
    <a:srgbClr val="EE85EE"/>
    <a:srgbClr val="AB8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71FF31-177E-5F99-7391-4960000796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6F28E-787B-EEFB-5AB5-2EEF174BD0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920F1-4377-4A05-87EE-DA3DDEB53CA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ED05F-6805-081F-D3DD-51B6C70E1B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62201-D28F-E6B4-F64E-C5DDE24BF0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E81C3-4EDC-4A6D-810D-270D38F8B4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47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B0672-1B94-4A60-842A-DF9F0BF0CC8B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47B17-79FE-4478-A310-1A2505B9F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27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3E1E-C0B8-42BB-B3DF-AF101699ABC0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9D3FF152-60F5-4862-82F9-1190556AA56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841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62DF-EE3A-4016-8048-F5987F39AF92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23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85DE-1CE7-448D-B6B1-D24798A54EC2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13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88D22DAB-7094-45B8-85D5-D3661D95DC5B}" type="datetime1">
              <a:rPr lang="en-IN" smtClean="0"/>
              <a:pPr/>
              <a:t>04-04-2023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9D3FF152-60F5-4862-82F9-1190556AA56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664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37E04FD5-78CE-41EC-A6B3-EF4AEB480BBC}" type="datetime1">
              <a:rPr lang="en-IN" smtClean="0"/>
              <a:pPr/>
              <a:t>04-04-2023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9D3FF152-60F5-4862-82F9-1190556AA56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05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333A-BE4E-400F-A4CA-D41FE49C0AF3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01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80F4-017A-4C1F-A28C-40BA672543BC}" type="datetime1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15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4546-14BA-4044-BB86-079C670A4630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64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0F5-3E6E-4EC8-A936-EEBE2A3C996B}" type="datetime1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28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7454-F2FE-43D6-B9C6-10AC861791CE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6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D4FC3-D5A8-4EF5-B5C4-3704EAC82C58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6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3C924-6359-49B9-9C33-86D2C3D15BE7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98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17383E-C6FC-49E7-A521-82BA6750D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4" y="128368"/>
            <a:ext cx="1452640" cy="1455124"/>
          </a:xfrm>
          <a:prstGeom prst="rect">
            <a:avLst/>
          </a:prstGeom>
        </p:spPr>
      </p:pic>
      <p:pic>
        <p:nvPicPr>
          <p:cNvPr id="1032" name="Picture 8" descr="Anna University - Wikipedia">
            <a:extLst>
              <a:ext uri="{FF2B5EF4-FFF2-40B4-BE49-F238E27FC236}">
                <a16:creationId xmlns:a16="http://schemas.microsoft.com/office/drawing/2014/main" id="{D6A094F9-77C3-45C3-9A48-8D52C03C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16" y="196048"/>
            <a:ext cx="1306884" cy="13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6F5FA9-0A71-48B8-AEAE-E35B120A096B}"/>
              </a:ext>
            </a:extLst>
          </p:cNvPr>
          <p:cNvSpPr txBox="1"/>
          <p:nvPr/>
        </p:nvSpPr>
        <p:spPr>
          <a:xfrm>
            <a:off x="1246551" y="1800692"/>
            <a:ext cx="66508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Department of Computer Science and Engineering </a:t>
            </a:r>
            <a:endParaRPr lang="en-IN" sz="22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B4079-B959-438A-8887-B4E86C814C3D}"/>
              </a:ext>
            </a:extLst>
          </p:cNvPr>
          <p:cNvSpPr txBox="1"/>
          <p:nvPr/>
        </p:nvSpPr>
        <p:spPr>
          <a:xfrm>
            <a:off x="0" y="244877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Vigilance System for Clash detection in Localized Environments using MobileNetV3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30EC8A-088B-458F-9182-920EE3139846}"/>
              </a:ext>
            </a:extLst>
          </p:cNvPr>
          <p:cNvSpPr txBox="1"/>
          <p:nvPr/>
        </p:nvSpPr>
        <p:spPr>
          <a:xfrm>
            <a:off x="534507" y="4905112"/>
            <a:ext cx="3938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Name &amp; Designation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Mrs. D. JENNIFER, ME (PhD)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	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4CB2B-BA40-B9F9-16FA-AA5B5E13E8EA}"/>
              </a:ext>
            </a:extLst>
          </p:cNvPr>
          <p:cNvSpPr txBox="1"/>
          <p:nvPr/>
        </p:nvSpPr>
        <p:spPr>
          <a:xfrm>
            <a:off x="2083981" y="3690970"/>
            <a:ext cx="4802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SIVAGAMA SUNDARI.V (211419104255)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SOWMIYASREE.S (211419104263)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SWATI.S (211419104283)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7E15F-5577-E472-5EEB-C46481EAA666}"/>
              </a:ext>
            </a:extLst>
          </p:cNvPr>
          <p:cNvSpPr txBox="1"/>
          <p:nvPr/>
        </p:nvSpPr>
        <p:spPr>
          <a:xfrm>
            <a:off x="4992913" y="4924972"/>
            <a:ext cx="373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Coordinator Name &amp; Designation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K. VALARMATHI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, ME, PhD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CA5B2-7494-70D8-175E-1A000914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351" y="128368"/>
            <a:ext cx="6285765" cy="152257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3F79D1-0796-072A-CD75-B8086F0F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03F5-DB0E-4E11-9D2A-893EDB84D48F}" type="datetime1">
              <a:rPr lang="en-IN" sz="2400" b="1" smtClean="0">
                <a:solidFill>
                  <a:schemeClr val="tx1"/>
                </a:solidFill>
              </a:rPr>
              <a:t>04-04-2023</a:t>
            </a:fld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45000B-3233-04ED-8583-BAA14AF1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314273" cy="365125"/>
          </a:xfrm>
        </p:spPr>
        <p:txBody>
          <a:bodyPr/>
          <a:lstStyle/>
          <a:p>
            <a:fld id="{9D3FF152-60F5-4862-82F9-1190556AA56F}" type="slidenum">
              <a:rPr lang="en-IN" b="1" smtClean="0"/>
              <a:t>1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899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58EFD-8627-37AB-0EC9-D718EC863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249"/>
            <a:ext cx="9144000" cy="6244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/ Methodology used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A57625-FE0C-C9D0-9B64-51C30486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375E-572C-4231-AFAD-B0A78AF670A8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07A7E-3D82-3EF5-FA41-02841985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07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DFEC87-39D1-5E7B-B73D-B184E87B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886"/>
            <a:ext cx="9144000" cy="579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FC229-55C4-1E7A-2449-0AAE2D48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549"/>
            <a:ext cx="9144000" cy="5954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96261-E7F4-7F6D-A9BF-BDF39A2A7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549"/>
            <a:ext cx="9143999" cy="5983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- Flow Chart/DFD/ER </a:t>
            </a:r>
            <a:endParaRPr lang="en-IN" sz="6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2CF49-C6EE-11A2-A9CF-6435ECAC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DF61-49BB-4FF7-AC3A-83455FBCA969}" type="datetime1">
              <a:rPr lang="en-IN" smtClean="0"/>
              <a:t>04-04-2023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084E4-6470-6E54-01D5-51470D9D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3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–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Case Diagram</a:t>
            </a:r>
            <a:endParaRPr lang="en-IN" sz="6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2CF49-C6EE-11A2-A9CF-6435ECAC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DF61-49BB-4FF7-AC3A-83455FBCA969}" type="datetime1">
              <a:rPr lang="en-IN" smtClean="0"/>
              <a:t>04-04-2023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084E4-6470-6E54-01D5-51470D9D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12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9A5C6-36BC-103A-C2C7-A73708D58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1" y="856343"/>
            <a:ext cx="6154057" cy="6001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70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4504D-9309-E37F-170E-689D7ED8B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03087"/>
            <a:ext cx="9144000" cy="575491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991"/>
            <a:ext cx="91440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–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Collaboration Diagram</a:t>
            </a:r>
            <a:endParaRPr lang="en-IN" sz="6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2CF49-C6EE-11A2-A9CF-6435ECAC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DF61-49BB-4FF7-AC3A-83455FBCA969}" type="datetime1">
              <a:rPr lang="en-IN" smtClean="0"/>
              <a:t>04-04-2023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084E4-6470-6E54-01D5-51470D9D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49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99F9C-0FA9-B764-17DE-B45392DA3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 t="4308" r="16752" b="15430"/>
          <a:stretch/>
        </p:blipFill>
        <p:spPr bwMode="auto">
          <a:xfrm>
            <a:off x="-1" y="869952"/>
            <a:ext cx="9144001" cy="54863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–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Sequence Diagram</a:t>
            </a:r>
            <a:endParaRPr lang="en-IN" sz="6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2CF49-C6EE-11A2-A9CF-6435ECAC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DF61-49BB-4FF7-AC3A-83455FBCA969}" type="datetime1">
              <a:rPr lang="en-IN" smtClean="0"/>
              <a:t>04-04-2023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084E4-6470-6E54-01D5-51470D9D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9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88314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3E4E9-4199-339C-75CA-C1D0D0AF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8785-BFEF-416C-BEFC-93BB22CC630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B847C-58FB-58C8-32C9-9A8BAF6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D098F-2D0B-FA60-5B23-02E0D5A3F873}"/>
              </a:ext>
            </a:extLst>
          </p:cNvPr>
          <p:cNvSpPr txBox="1"/>
          <p:nvPr/>
        </p:nvSpPr>
        <p:spPr>
          <a:xfrm>
            <a:off x="0" y="754305"/>
            <a:ext cx="9144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tx1">
                  <a:lumMod val="90000"/>
                  <a:lumOff val="10000"/>
                </a:schemeClr>
              </a:buClr>
            </a:pP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module of MobileNetV3 is responsible for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preparing the video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images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processing by the network.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 the videos are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converted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image frames. 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images are then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augmented.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typically includes operations such as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resizing,</a:t>
            </a:r>
            <a:r>
              <a:rPr lang="en-US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normalization, cropping, rotating. 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operations are essential for ensuring that the network is able to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handle a wide range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input images.</a:t>
            </a:r>
          </a:p>
        </p:txBody>
      </p:sp>
    </p:spTree>
    <p:extLst>
      <p:ext uri="{BB962C8B-B14F-4D97-AF65-F5344CB8AC3E}">
        <p14:creationId xmlns:p14="http://schemas.microsoft.com/office/powerpoint/2010/main" val="5320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3E4E9-4199-339C-75CA-C1D0D0AF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8785-BFEF-416C-BEFC-93BB22CC630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B847C-58FB-58C8-32C9-9A8BAF6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16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C559F-A636-27A5-83FF-1DAE0D339B69}"/>
              </a:ext>
            </a:extLst>
          </p:cNvPr>
          <p:cNvSpPr txBox="1"/>
          <p:nvPr/>
        </p:nvSpPr>
        <p:spPr>
          <a:xfrm>
            <a:off x="0" y="805158"/>
            <a:ext cx="9144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8" indent="0" algn="ctr">
              <a:buNone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MODULE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feature extraction module of MobileNetV3 is responsible for </a:t>
            </a:r>
            <a:r>
              <a:rPr lang="en-US" sz="25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extracting high-level features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pre-processed input image. </a:t>
            </a:r>
          </a:p>
          <a:p>
            <a:pPr marL="342900" indent="-3429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multiple convolutional layers that </a:t>
            </a:r>
            <a:r>
              <a:rPr lang="en-US" sz="25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apply a series of filters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input image to extract relevant features. </a:t>
            </a:r>
          </a:p>
          <a:p>
            <a:pPr marL="342900" indent="-3429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MobileNetV3 is designed to </a:t>
            </a:r>
            <a:r>
              <a:rPr lang="en-US" sz="25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reduce the computational cost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this module by using a combination of depth-wise separable convolutions and linear bottleneck layers. </a:t>
            </a:r>
          </a:p>
          <a:p>
            <a:pPr marL="342900" indent="-3429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Depth-wise separable convolutions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the spatial and channel-wise convolutions, reducing the number of parameters and computations required. </a:t>
            </a:r>
          </a:p>
          <a:p>
            <a:pPr marL="342900" indent="-3429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layers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reduce the computational cost by reducing the number of channels while maintaining the quality of the feature maps.</a:t>
            </a:r>
          </a:p>
        </p:txBody>
      </p:sp>
    </p:spTree>
    <p:extLst>
      <p:ext uri="{BB962C8B-B14F-4D97-AF65-F5344CB8AC3E}">
        <p14:creationId xmlns:p14="http://schemas.microsoft.com/office/powerpoint/2010/main" val="254752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3E4E9-4199-339C-75CA-C1D0D0AF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8785-BFEF-416C-BEFC-93BB22CC630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B847C-58FB-58C8-32C9-9A8BAF6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17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2EF99-D844-44AF-D3C6-F5BB8DC8489A}"/>
              </a:ext>
            </a:extLst>
          </p:cNvPr>
          <p:cNvSpPr txBox="1"/>
          <p:nvPr/>
        </p:nvSpPr>
        <p:spPr>
          <a:xfrm>
            <a:off x="0" y="872314"/>
            <a:ext cx="914400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8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MODULE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classification module of MobileNetV3 is responsible for </a:t>
            </a:r>
            <a:r>
              <a:rPr lang="en-US" sz="27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classifying the features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by the previous module into different categories. 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case of violence detection, the output of this module will be a </a:t>
            </a:r>
            <a:r>
              <a:rPr lang="en-US" sz="27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whether the input image contains violence or not. 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typically consists of </a:t>
            </a:r>
            <a:r>
              <a:rPr lang="en-US" sz="27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layers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take the feature maps from the previous module and apply a </a:t>
            </a:r>
            <a:r>
              <a:rPr lang="en-US" sz="27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series of linear transformations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 a probability distribution over the different categories. 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layer usually consists of a </a:t>
            </a:r>
            <a:r>
              <a:rPr lang="en-US" sz="27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soft-max activation function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ensure that the probabilities sum to one.</a:t>
            </a:r>
          </a:p>
        </p:txBody>
      </p:sp>
    </p:spTree>
    <p:extLst>
      <p:ext uri="{BB962C8B-B14F-4D97-AF65-F5344CB8AC3E}">
        <p14:creationId xmlns:p14="http://schemas.microsoft.com/office/powerpoint/2010/main" val="215430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3E4E9-4199-339C-75CA-C1D0D0AF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8785-BFEF-416C-BEFC-93BB22CC630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B847C-58FB-58C8-32C9-9A8BAF6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18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4B4CD-09FD-9E42-EAF4-D6E35CBA9DA0}"/>
              </a:ext>
            </a:extLst>
          </p:cNvPr>
          <p:cNvSpPr txBox="1"/>
          <p:nvPr/>
        </p:nvSpPr>
        <p:spPr>
          <a:xfrm>
            <a:off x="0" y="696249"/>
            <a:ext cx="91440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8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 MODULE </a:t>
            </a:r>
          </a:p>
          <a:p>
            <a:pPr marL="285750" indent="-28575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post-processing module of MobileNetV3 is responsible for performing </a:t>
            </a:r>
            <a:r>
              <a:rPr lang="en-US" sz="28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 on the output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classification module. </a:t>
            </a:r>
          </a:p>
          <a:p>
            <a:pPr marL="285750" indent="-28575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case of violence detection, this module may perform tasks such as </a:t>
            </a:r>
            <a:r>
              <a:rPr lang="en-US" sz="28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thresholding the output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a final decision on whether violence is present in the image. </a:t>
            </a:r>
          </a:p>
          <a:p>
            <a:pPr marL="285750" indent="-28575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typically set based on the requirements of the application and the trade-off between false positives and false negatives. </a:t>
            </a:r>
          </a:p>
          <a:p>
            <a:pPr marL="285750" indent="-28575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saved model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then used in violence detection in </a:t>
            </a:r>
            <a:r>
              <a:rPr lang="en-US" sz="28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real time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if violence is detected a </a:t>
            </a:r>
            <a:r>
              <a:rPr lang="en-US" sz="28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voice call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automated and </a:t>
            </a:r>
            <a:r>
              <a:rPr lang="en-US" sz="28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frame is saved locally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46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endParaRPr lang="en-IN" sz="23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F707B-94FE-F18B-F474-DCC4DAAA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9298-3902-4BDE-9AB6-912652AA16B2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93825-7EA1-3874-5BC1-CAFD6A77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0E9F3-B19A-3CCF-2DF5-01620FF1843E}"/>
              </a:ext>
            </a:extLst>
          </p:cNvPr>
          <p:cNvSpPr txBox="1"/>
          <p:nvPr/>
        </p:nvSpPr>
        <p:spPr>
          <a:xfrm>
            <a:off x="0" y="874455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tx1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achieved an overall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accuracy of 96%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precision of 96% for both classes, Non-Violence and Violence. The recall score was 95% for Non-Violence and 96% for Violence. The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the harmonic mean of precision and recall, was 95% for Non-Violence and 96% for Violence. </a:t>
            </a:r>
          </a:p>
          <a:p>
            <a:pPr marL="342900" indent="-342900" algn="just">
              <a:buClr>
                <a:schemeClr val="tx1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 precision and recall scores suggest that the model had a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low number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false positives and false negatives.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22777-92ED-54BE-C685-6C231F27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C1BB-792E-4C92-9F5F-EE1024995E79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D27F3-A695-E40C-B83C-8D83510D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AEE94-3BDE-39C6-D988-75822B30FBE8}"/>
              </a:ext>
            </a:extLst>
          </p:cNvPr>
          <p:cNvSpPr txBox="1"/>
          <p:nvPr/>
        </p:nvSpPr>
        <p:spPr>
          <a:xfrm>
            <a:off x="116113" y="696249"/>
            <a:ext cx="889725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Hearing about the </a:t>
            </a:r>
            <a:r>
              <a:rPr lang="en-US" sz="3100" dirty="0">
                <a:effectLst>
                  <a:glow rad="228600">
                    <a:srgbClr val="EE82EE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violent activities</a:t>
            </a:r>
            <a:r>
              <a:rPr lang="en-US" sz="3100" dirty="0">
                <a:effectLst>
                  <a:glow rad="228600">
                    <a:srgbClr val="AB86C7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occur on a daily basis around the world is quite overwhelming. 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safety and social stability are seriously </a:t>
            </a:r>
            <a:r>
              <a:rPr lang="en-US" sz="3100" dirty="0">
                <a:effectLst>
                  <a:glow rad="228600">
                    <a:srgbClr val="EE82EE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threatened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violent activities.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be of great significance if the </a:t>
            </a:r>
            <a:r>
              <a:rPr lang="en-US" sz="3100" dirty="0">
                <a:effectLst>
                  <a:glow rad="228600">
                    <a:srgbClr val="EE82EE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systems</a:t>
            </a:r>
            <a:r>
              <a:rPr lang="en-US" sz="3100" dirty="0">
                <a:effectLst>
                  <a:glow rad="228600">
                    <a:srgbClr val="C000C0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automatically detect violent activities and give warning or alert signals.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method is a </a:t>
            </a:r>
            <a:r>
              <a:rPr lang="en-US" sz="3100" dirty="0">
                <a:effectLst>
                  <a:glow rad="228600">
                    <a:srgbClr val="EE82EE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automatic detection approach that uses Convolutional Neural Network to detect violence present in a video.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1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voice call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given to the concerned authorities.</a:t>
            </a:r>
          </a:p>
        </p:txBody>
      </p:sp>
    </p:spTree>
    <p:extLst>
      <p:ext uri="{BB962C8B-B14F-4D97-AF65-F5344CB8AC3E}">
        <p14:creationId xmlns:p14="http://schemas.microsoft.com/office/powerpoint/2010/main" val="294401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Evaluation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F707B-94FE-F18B-F474-DCC4DAAA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9298-3902-4BDE-9AB6-912652AA16B2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93825-7EA1-3874-5BC1-CAFD6A77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F58BD-F9FE-21D5-FBE0-4990B4E7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0191"/>
            <a:ext cx="3521612" cy="3117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44CE7-C4DB-1B4E-0099-8DF5BF93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047" y="1873629"/>
            <a:ext cx="3682303" cy="31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3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Shots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0A957-C112-EF6D-C238-451630D2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0316-87E1-449B-9D2E-2F9BFC05FE3D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98833-85FA-C44B-804E-1CCDC213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3EE56-F57E-A0BE-64CA-73A101867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74208"/>
            <a:ext cx="8686799" cy="5104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52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Shots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0A957-C112-EF6D-C238-451630D2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0316-87E1-449B-9D2E-2F9BFC05FE3D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98833-85FA-C44B-804E-1CCDC213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14573-0625-B13D-0437-BB21F4601A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6" y="851844"/>
            <a:ext cx="8562108" cy="5348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928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/ Future Enhancement</a:t>
            </a:r>
            <a:endParaRPr lang="en-IN" sz="287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E683E-AC90-C1AF-8D07-537D4AF5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65BB-D69F-48AF-829D-597573FD9C5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20BD1-1A25-E8B3-BE29-F8796FD4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916C9-B939-C2B8-A750-9C93E12273ED}"/>
              </a:ext>
            </a:extLst>
          </p:cNvPr>
          <p:cNvSpPr txBox="1"/>
          <p:nvPr/>
        </p:nvSpPr>
        <p:spPr>
          <a:xfrm>
            <a:off x="0" y="637755"/>
            <a:ext cx="9144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proposed system provides an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effective solution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detecting violence in real-time through a live camera feed. </a:t>
            </a:r>
          </a:p>
          <a:p>
            <a:pPr marL="285750" indent="-285750" algn="just">
              <a:buClr>
                <a:schemeClr val="tx1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voice call generation and image saving features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take appropriate action in case of a violent incident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468D1-CC62-6BAB-E9AF-769CBCFF26B6}"/>
              </a:ext>
            </a:extLst>
          </p:cNvPr>
          <p:cNvSpPr txBox="1"/>
          <p:nvPr/>
        </p:nvSpPr>
        <p:spPr>
          <a:xfrm>
            <a:off x="0" y="3684743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 such as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audio analysis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incorporated.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the proposed system with </a:t>
            </a:r>
            <a:r>
              <a:rPr lang="en-US" sz="32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cameras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public places.</a:t>
            </a:r>
          </a:p>
        </p:txBody>
      </p:sp>
    </p:spTree>
    <p:extLst>
      <p:ext uri="{BB962C8B-B14F-4D97-AF65-F5344CB8AC3E}">
        <p14:creationId xmlns:p14="http://schemas.microsoft.com/office/powerpoint/2010/main" val="7419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D369E8-824B-4704-91D5-7D9A997346C0}"/>
              </a:ext>
            </a:extLst>
          </p:cNvPr>
          <p:cNvSpPr txBox="1">
            <a:spLocks/>
          </p:cNvSpPr>
          <p:nvPr/>
        </p:nvSpPr>
        <p:spPr>
          <a:xfrm>
            <a:off x="0" y="798286"/>
            <a:ext cx="9143999" cy="555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F. J. Rendón-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Segador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A.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ÁlvarezGarcía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L. Salazar-González, and T.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Tommasi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CrimeNet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Neural Structured Learning using Vision Transformer for violence detection," Neural Networks, vol. 161, pp. 318-329, 2023, DOI: 10.1016/j.neunet.2023.01.048. </a:t>
            </a:r>
          </a:p>
          <a:p>
            <a:pPr algn="just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M. S. Wajid, H.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Terashima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-Marín, P.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Najafirad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S. Wajid, "Violence Detection Approach based on Cloud Data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Neutrosophic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Cognitive Maps," Journal of Cloud Computing, vol. 12, no. 1, p. 25, 2023. DOI: 10.1186/s13677-023-00246-5. </a:t>
            </a:r>
          </a:p>
          <a:p>
            <a:pPr algn="just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J. C. Vieira, A. Sartori, S. F.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Stefenon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L. Perez, G. S. de Jesus and V. R. Q.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Leithardt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"Low-Cost CNN for Automatic Violence Recognition on Embedded System," in IEEE Access, vol. 10, pp. 25190-25202, 2022, DOI: 10.1109/ACCESS.2022.3155123. </a:t>
            </a:r>
            <a:r>
              <a:rPr lang="en-US" sz="2400" dirty="0">
                <a:solidFill>
                  <a:srgbClr val="7030A0"/>
                </a:solidFill>
                <a:latin typeface="+mn-lt"/>
              </a:rPr>
              <a:t> </a:t>
            </a:r>
            <a:endParaRPr lang="en-IN" sz="24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EA7E0-721F-6954-4BF0-896788EE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D540-A2B5-48C3-A171-B58E7CA907A4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9B934-EE6A-1A45-AAAE-017246AA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4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D369E8-824B-4704-91D5-7D9A997346C0}"/>
              </a:ext>
            </a:extLst>
          </p:cNvPr>
          <p:cNvSpPr txBox="1">
            <a:spLocks/>
          </p:cNvSpPr>
          <p:nvPr/>
        </p:nvSpPr>
        <p:spPr>
          <a:xfrm>
            <a:off x="0" y="798286"/>
            <a:ext cx="9143999" cy="555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Y. Watanabe, M. Okabe, Y. Harada and N. Kashima, "Real-World Video Anomaly Detection by Extracting Salient Features in Videos," in IEEE Access, vol. 10, pp. 125052-125060, 2022, DOI: 10.1109/ACCESS.2022.3224952. </a:t>
            </a:r>
          </a:p>
          <a:p>
            <a:pPr algn="just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K. B. Kwan-Loo, J. C.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Ortíz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-Bayliss, S. E. Conant-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Pablos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Terashima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-Marín and P. Rad, "Detection of Violent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Neural Networks and Pose Estimation," in IEEE Access, vol. 10, pp. 86339-86352, 2022, DOI: 10.1109/ACCESS.2022.3198985. </a:t>
            </a:r>
          </a:p>
          <a:p>
            <a:pPr algn="just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M. G. Constantin et al., "Affect in Multimedia: Benchmarking Violent Scenes Detection," in IEEE Transactions on Affective Computing, vol. 13, no. 1, pp. 347- 366, Jan.-Mar. 2022, DOI: 10.1109/TAFFC.2020.2986969.</a:t>
            </a:r>
            <a:endParaRPr lang="en-IN" sz="24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EA7E0-721F-6954-4BF0-896788EE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D540-A2B5-48C3-A171-B58E7CA907A4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9B934-EE6A-1A45-AAAE-017246AA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81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B3EE2-24C4-940E-3786-D25689664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5B53-8BED-48C0-8230-40B62B9F94F5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E05FC-38D6-EA45-0957-044D82E8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3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B8AE8-A8CD-C0F7-6CC2-8CF6CFDA7236}"/>
              </a:ext>
            </a:extLst>
          </p:cNvPr>
          <p:cNvSpPr txBox="1"/>
          <p:nvPr/>
        </p:nvSpPr>
        <p:spPr>
          <a:xfrm>
            <a:off x="1" y="913961"/>
            <a:ext cx="9144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objectives of an Automated Vigilance System for Clash detection in Localized Environments using MobileNetV3 are: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3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0" i="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automate the detection process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sz="3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 automating the detection process, the system </a:t>
            </a:r>
            <a:r>
              <a:rPr lang="en-US" sz="3400" b="0" i="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reduces the need for </a:t>
            </a:r>
            <a:r>
              <a:rPr lang="en-US" sz="3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intervention, saves time, and improves the accuracy of the detection process.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3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400" b="0" i="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improve the accuracy and efficiency </a:t>
            </a:r>
            <a:r>
              <a:rPr lang="en-US" sz="3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 detection process using MobileNetV3.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3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400" b="0" i="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prevent</a:t>
            </a:r>
            <a:r>
              <a:rPr lang="en-US" sz="3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clashes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it occurs.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ACADF-1635-558B-04DA-FD992F91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FE27-0395-4A36-8E9A-91462FF8D601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8AD7-1919-A8D4-08D5-EFFEF53B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4</a:t>
            </a:fld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27E03A-2FAC-B018-EA91-98148207C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60521"/>
              </p:ext>
            </p:extLst>
          </p:nvPr>
        </p:nvGraphicFramePr>
        <p:xfrm>
          <a:off x="58057" y="798741"/>
          <a:ext cx="9027886" cy="5557610"/>
        </p:xfrm>
        <a:graphic>
          <a:graphicData uri="http://schemas.openxmlformats.org/drawingml/2006/table">
            <a:tbl>
              <a:tblPr/>
              <a:tblGrid>
                <a:gridCol w="522514">
                  <a:extLst>
                    <a:ext uri="{9D8B030D-6E8A-4147-A177-3AD203B41FA5}">
                      <a16:colId xmlns:a16="http://schemas.microsoft.com/office/drawing/2014/main" val="141957934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4160510087"/>
                    </a:ext>
                  </a:extLst>
                </a:gridCol>
                <a:gridCol w="827315">
                  <a:extLst>
                    <a:ext uri="{9D8B030D-6E8A-4147-A177-3AD203B41FA5}">
                      <a16:colId xmlns:a16="http://schemas.microsoft.com/office/drawing/2014/main" val="13395898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85960739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654347613"/>
                    </a:ext>
                  </a:extLst>
                </a:gridCol>
                <a:gridCol w="2148114">
                  <a:extLst>
                    <a:ext uri="{9D8B030D-6E8A-4147-A177-3AD203B41FA5}">
                      <a16:colId xmlns:a16="http://schemas.microsoft.com/office/drawing/2014/main" val="1038485840"/>
                    </a:ext>
                  </a:extLst>
                </a:gridCol>
              </a:tblGrid>
              <a:tr h="6955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631049"/>
                  </a:ext>
                </a:extLst>
              </a:tr>
              <a:tr h="237214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CrimeNet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Neural Structured Learning using Vision Transformer for violence detection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Networks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neural structured learning method using vision transformers to detect violence in surveillance videos. The proposed method achieved high accuracy.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method may require significant computational resources to train the vision transformer model.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708332"/>
                  </a:ext>
                </a:extLst>
              </a:tr>
              <a:tr h="2489900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Violence Detection Approach based on Cloud Data and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Neutrosophic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Cognitive Maps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of Cloud Computing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violence detection approach that uses cloud data and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neutrosophic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cognitive maps. The proposed approach can detect violence in real-time and outperforms existing methods.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approach may require a stable and reliable cloud infrastructure to function effectively.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261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32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ACADF-1635-558B-04DA-FD992F91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FE27-0395-4A36-8E9A-91462FF8D601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8AD7-1919-A8D4-08D5-EFFEF53B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7364EE-E960-2D24-0E7B-43853EEF5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36425"/>
              </p:ext>
            </p:extLst>
          </p:nvPr>
        </p:nvGraphicFramePr>
        <p:xfrm>
          <a:off x="36000" y="909401"/>
          <a:ext cx="9071999" cy="5446950"/>
        </p:xfrm>
        <a:graphic>
          <a:graphicData uri="http://schemas.openxmlformats.org/drawingml/2006/table">
            <a:tbl>
              <a:tblPr/>
              <a:tblGrid>
                <a:gridCol w="525068">
                  <a:extLst>
                    <a:ext uri="{9D8B030D-6E8A-4147-A177-3AD203B41FA5}">
                      <a16:colId xmlns:a16="http://schemas.microsoft.com/office/drawing/2014/main" val="3777127402"/>
                    </a:ext>
                  </a:extLst>
                </a:gridCol>
                <a:gridCol w="1763654">
                  <a:extLst>
                    <a:ext uri="{9D8B030D-6E8A-4147-A177-3AD203B41FA5}">
                      <a16:colId xmlns:a16="http://schemas.microsoft.com/office/drawing/2014/main" val="437833939"/>
                    </a:ext>
                  </a:extLst>
                </a:gridCol>
                <a:gridCol w="885371">
                  <a:extLst>
                    <a:ext uri="{9D8B030D-6E8A-4147-A177-3AD203B41FA5}">
                      <a16:colId xmlns:a16="http://schemas.microsoft.com/office/drawing/2014/main" val="2652277295"/>
                    </a:ext>
                  </a:extLst>
                </a:gridCol>
                <a:gridCol w="1291772">
                  <a:extLst>
                    <a:ext uri="{9D8B030D-6E8A-4147-A177-3AD203B41FA5}">
                      <a16:colId xmlns:a16="http://schemas.microsoft.com/office/drawing/2014/main" val="2992651310"/>
                    </a:ext>
                  </a:extLst>
                </a:gridCol>
                <a:gridCol w="2447523">
                  <a:extLst>
                    <a:ext uri="{9D8B030D-6E8A-4147-A177-3AD203B41FA5}">
                      <a16:colId xmlns:a16="http://schemas.microsoft.com/office/drawing/2014/main" val="2894010689"/>
                    </a:ext>
                  </a:extLst>
                </a:gridCol>
                <a:gridCol w="2158611">
                  <a:extLst>
                    <a:ext uri="{9D8B030D-6E8A-4147-A177-3AD203B41FA5}">
                      <a16:colId xmlns:a16="http://schemas.microsoft.com/office/drawing/2014/main" val="547271469"/>
                    </a:ext>
                  </a:extLst>
                </a:gridCol>
              </a:tblGrid>
              <a:tr h="6447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20967"/>
                  </a:ext>
                </a:extLst>
              </a:tr>
              <a:tr h="240109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Low-Cost CNN for Automatic Violence Recognition on Embedded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low-cost convolutional neural network (CNN) for automatic violence recognition on an embedded system. The proposed CNN achieved high accuracy and can run in real-time on an embedded system.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CNN may have limited detection capabilities compared to more advanced methods.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61125"/>
                  </a:ext>
                </a:extLst>
              </a:tr>
              <a:tr h="240109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Real-World Video Anomaly Detection by Extracting Salient Features in Videos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real-world video anomaly detection method that extracts salient features in videos using deep learning techniques. The proposed method achieved high accuracy and outperformed existing methods.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method may require significant computational resources to extract salient features from large video datasets.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09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0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ACADF-1635-558B-04DA-FD992F91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FE27-0395-4A36-8E9A-91462FF8D601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8AD7-1919-A8D4-08D5-EFFEF53B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E1381F-AA12-BB07-6625-0752DC61A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408137"/>
              </p:ext>
            </p:extLst>
          </p:nvPr>
        </p:nvGraphicFramePr>
        <p:xfrm>
          <a:off x="58056" y="793973"/>
          <a:ext cx="9027886" cy="5505225"/>
        </p:xfrm>
        <a:graphic>
          <a:graphicData uri="http://schemas.openxmlformats.org/drawingml/2006/table">
            <a:tbl>
              <a:tblPr/>
              <a:tblGrid>
                <a:gridCol w="435430">
                  <a:extLst>
                    <a:ext uri="{9D8B030D-6E8A-4147-A177-3AD203B41FA5}">
                      <a16:colId xmlns:a16="http://schemas.microsoft.com/office/drawing/2014/main" val="3523654424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4208735547"/>
                    </a:ext>
                  </a:extLst>
                </a:gridCol>
                <a:gridCol w="827314">
                  <a:extLst>
                    <a:ext uri="{9D8B030D-6E8A-4147-A177-3AD203B41FA5}">
                      <a16:colId xmlns:a16="http://schemas.microsoft.com/office/drawing/2014/main" val="2923489033"/>
                    </a:ext>
                  </a:extLst>
                </a:gridCol>
                <a:gridCol w="1364343">
                  <a:extLst>
                    <a:ext uri="{9D8B030D-6E8A-4147-A177-3AD203B41FA5}">
                      <a16:colId xmlns:a16="http://schemas.microsoft.com/office/drawing/2014/main" val="1350895654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530382462"/>
                    </a:ext>
                  </a:extLst>
                </a:gridCol>
                <a:gridCol w="2322285">
                  <a:extLst>
                    <a:ext uri="{9D8B030D-6E8A-4147-A177-3AD203B41FA5}">
                      <a16:colId xmlns:a16="http://schemas.microsoft.com/office/drawing/2014/main" val="2490654100"/>
                    </a:ext>
                  </a:extLst>
                </a:gridCol>
              </a:tblGrid>
              <a:tr h="7256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</a:t>
                      </a:r>
                    </a:p>
                  </a:txBody>
                  <a:tcPr marL="22663" marR="22663" marT="11332" marB="113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96908"/>
                  </a:ext>
                </a:extLst>
              </a:tr>
              <a:tr h="225515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 of Violent </a:t>
                      </a:r>
                      <a:r>
                        <a:rPr lang="en-US" sz="1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Behaviour</a:t>
                      </a: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Using Neural Networks and Pose Estimation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detection of violent behavior using neural networks and pose estimation. The proposed method achieved high accuracy and can detect violent behavior in real-time.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method may have limitations in detecting violence in complex environments where the pose estimation may not be accurate.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1666"/>
                  </a:ext>
                </a:extLst>
              </a:tr>
              <a:tr h="252442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Affect in Multimedia: Benchmarking Violent Scenes Detection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Transactions on Affective Computing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benchmarking framework for evaluating the performance of violence detection methods in multimedia. The proposed framework can be used to compare and improve the accuracy of existing methods.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benchmarking framework may not account for all factors that may affect the performance of violence detection methods in real-world scenarios.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407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64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556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0AE4C-C8AD-5FE8-F765-45A6576E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DEE5-572C-4F2E-BEBB-78B6E85B2556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85F6D-C615-D78B-6019-8D3BBB5A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7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A1D7F-6497-48B0-168F-AE03A361D592}"/>
              </a:ext>
            </a:extLst>
          </p:cNvPr>
          <p:cNvSpPr txBox="1"/>
          <p:nvPr/>
        </p:nvSpPr>
        <p:spPr>
          <a:xfrm>
            <a:off x="0" y="933385"/>
            <a:ext cx="9144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CCTV Surveillance is used to a greater extent but still it </a:t>
            </a:r>
            <a:r>
              <a:rPr lang="en-US" sz="36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lacks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feature of </a:t>
            </a:r>
            <a:r>
              <a:rPr lang="en-US" sz="36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automatic violence detection.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Manual monitoring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a feasible task and the time taken to respond to the situation is also crucial.</a:t>
            </a:r>
          </a:p>
          <a:p>
            <a:pPr marL="457200" indent="-457200" algn="just">
              <a:buClr>
                <a:schemeClr val="tx1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is to </a:t>
            </a:r>
            <a:r>
              <a:rPr lang="en-US" sz="3600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 a real time surveillance system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recognize violence and give alert to notify the concerned authorities.</a:t>
            </a:r>
          </a:p>
        </p:txBody>
      </p:sp>
    </p:spTree>
    <p:extLst>
      <p:ext uri="{BB962C8B-B14F-4D97-AF65-F5344CB8AC3E}">
        <p14:creationId xmlns:p14="http://schemas.microsoft.com/office/powerpoint/2010/main" val="126665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556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0AE4C-C8AD-5FE8-F765-45A6576E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DEE5-572C-4F2E-BEBB-78B6E85B2556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85F6D-C615-D78B-6019-8D3BBB5A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8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A1D7F-6497-48B0-168F-AE03A361D592}"/>
              </a:ext>
            </a:extLst>
          </p:cNvPr>
          <p:cNvSpPr txBox="1"/>
          <p:nvPr/>
        </p:nvSpPr>
        <p:spPr>
          <a:xfrm>
            <a:off x="0" y="1515272"/>
            <a:ext cx="5029200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01: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02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03: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04: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 using depth-wise separable convolutions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05: </a:t>
            </a:r>
            <a:r>
              <a:rPr lang="en-US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Inverted Residual Blocks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06: </a:t>
            </a:r>
            <a:r>
              <a:rPr lang="en-US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Layers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07: </a:t>
            </a:r>
            <a:r>
              <a:rPr lang="en-US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Layers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08: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Soft-max Layer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09: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marL="101598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10: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598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B5F1C-FDEC-6124-06DF-BD4F8707F350}"/>
              </a:ext>
            </a:extLst>
          </p:cNvPr>
          <p:cNvSpPr txBox="1"/>
          <p:nvPr/>
        </p:nvSpPr>
        <p:spPr>
          <a:xfrm>
            <a:off x="4705349" y="1515272"/>
            <a:ext cx="4909705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598" algn="just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01: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  <a:p>
            <a:pPr marL="101598" algn="just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03: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04: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Depth-wise Separable Convolution 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a. Depth-wise Convolution 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b. Pointwise Convolution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05: </a:t>
            </a:r>
            <a:r>
              <a:rPr lang="en-US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Inverted Residual Blocks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06: </a:t>
            </a:r>
            <a:r>
              <a:rPr lang="en-US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Squeeze-and-Excitation (SE) Blocks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07: </a:t>
            </a:r>
            <a:r>
              <a:rPr lang="en-US" dirty="0">
                <a:effectLst>
                  <a:glow rad="228600">
                    <a:srgbClr val="F2A1F2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Layers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08: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Soft-max Layer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09: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     </a:t>
            </a:r>
          </a:p>
          <a:p>
            <a:pPr marL="101598" indent="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10: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marL="101598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11: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0B5FE-8872-CD40-789A-FB48BF93DF26}"/>
              </a:ext>
            </a:extLst>
          </p:cNvPr>
          <p:cNvSpPr txBox="1"/>
          <p:nvPr/>
        </p:nvSpPr>
        <p:spPr>
          <a:xfrm>
            <a:off x="0" y="105360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Existing Work Algorithm                  Proposed Work Algorithm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  <p:bldP spid="8" grpId="0" uiExpan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/ Hardware used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8B922-F211-8D88-DCF1-70B86E5B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6051-EE13-42E6-98E9-4DCFCECF34A5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4247B-9CF2-A38D-3B41-D90F4E4C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9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77309-4EB8-9AEB-0205-1A000E5DD191}"/>
              </a:ext>
            </a:extLst>
          </p:cNvPr>
          <p:cNvSpPr txBox="1"/>
          <p:nvPr/>
        </p:nvSpPr>
        <p:spPr>
          <a:xfrm>
            <a:off x="-1" y="696249"/>
            <a:ext cx="9628909" cy="5750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Environment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Processor  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i5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GB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GB and above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Environment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             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             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TKINTER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          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7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 / Tensor Flow/ Spyder/ Google Collaboratory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26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</TotalTime>
  <Words>1857</Words>
  <Application>Microsoft Office PowerPoint</Application>
  <PresentationFormat>On-screen Show (4:3)</PresentationFormat>
  <Paragraphs>219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Introduction</vt:lpstr>
      <vt:lpstr>Objective of the Project</vt:lpstr>
      <vt:lpstr>Literature Survey</vt:lpstr>
      <vt:lpstr>Literature Survey</vt:lpstr>
      <vt:lpstr>Literature Survey</vt:lpstr>
      <vt:lpstr>Problem Statement</vt:lpstr>
      <vt:lpstr>Proposed System</vt:lpstr>
      <vt:lpstr>Software / Hardware used</vt:lpstr>
      <vt:lpstr>Architecture / Methodology used</vt:lpstr>
      <vt:lpstr>System Design - Flow Chart/DFD/ER </vt:lpstr>
      <vt:lpstr>System Design – Use Case Diagram</vt:lpstr>
      <vt:lpstr>System Design – Collaboration Diagram</vt:lpstr>
      <vt:lpstr>System Design – Sequence Diagram</vt:lpstr>
      <vt:lpstr>Module Description</vt:lpstr>
      <vt:lpstr>Module Description</vt:lpstr>
      <vt:lpstr>Module Description</vt:lpstr>
      <vt:lpstr>Module Description</vt:lpstr>
      <vt:lpstr>Results</vt:lpstr>
      <vt:lpstr>Performance Evaluation</vt:lpstr>
      <vt:lpstr>Screen Shots</vt:lpstr>
      <vt:lpstr>Screen Shots</vt:lpstr>
      <vt:lpstr>Conclusion / Future Enhancement</vt:lpstr>
      <vt:lpstr>Reference Paper</vt:lpstr>
      <vt:lpstr>Reference Paper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SENTHILKUMAR G</dc:creator>
  <cp:lastModifiedBy>sivagamasundari542@outlook.com</cp:lastModifiedBy>
  <cp:revision>39</cp:revision>
  <dcterms:created xsi:type="dcterms:W3CDTF">2020-12-27T14:21:20Z</dcterms:created>
  <dcterms:modified xsi:type="dcterms:W3CDTF">2023-04-04T12:20:24Z</dcterms:modified>
</cp:coreProperties>
</file>